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3">
  <p:sldMasterIdLst>
    <p:sldMasterId id="2147483648" r:id="rId1"/>
  </p:sldMasterIdLst>
  <p:notesMasterIdLst>
    <p:notesMasterId r:id="rId22"/>
  </p:notesMasterIdLst>
  <p:sldIdLst>
    <p:sldId id="300" r:id="rId2"/>
    <p:sldId id="257" r:id="rId3"/>
    <p:sldId id="433" r:id="rId4"/>
    <p:sldId id="348" r:id="rId5"/>
    <p:sldId id="455" r:id="rId6"/>
    <p:sldId id="456" r:id="rId7"/>
    <p:sldId id="457" r:id="rId8"/>
    <p:sldId id="458" r:id="rId9"/>
    <p:sldId id="459" r:id="rId10"/>
    <p:sldId id="350" r:id="rId11"/>
    <p:sldId id="460" r:id="rId12"/>
    <p:sldId id="302" r:id="rId13"/>
    <p:sldId id="461" r:id="rId14"/>
    <p:sldId id="463" r:id="rId15"/>
    <p:sldId id="464" r:id="rId16"/>
    <p:sldId id="465" r:id="rId17"/>
    <p:sldId id="462" r:id="rId18"/>
    <p:sldId id="467" r:id="rId19"/>
    <p:sldId id="468" r:id="rId20"/>
    <p:sldId id="466" r:id="rId21"/>
  </p:sldIdLst>
  <p:sldSz cx="9144000" cy="5143500" type="screen16x9"/>
  <p:notesSz cx="6858000" cy="9144000"/>
  <p:defaultTextStyle>
    <a:defPPr>
      <a:defRPr lang="zh-CN"/>
    </a:defPPr>
    <a:lvl1pPr algn="l" defTabSz="91522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613" indent="-3156" algn="l" defTabSz="91522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5226" indent="-6312" algn="l" defTabSz="91522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2838" indent="-9468" algn="l" defTabSz="91522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30451" indent="-12624" algn="l" defTabSz="91522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72284" algn="l" defTabSz="908914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26741" algn="l" defTabSz="908914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181198" algn="l" defTabSz="908914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35654" algn="l" defTabSz="908914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6666FF"/>
    <a:srgbClr val="CCFF33"/>
    <a:srgbClr val="196674"/>
    <a:srgbClr val="F7F6F1"/>
    <a:srgbClr val="FFFFCC"/>
    <a:srgbClr val="E0E0E0"/>
    <a:srgbClr val="404040"/>
    <a:srgbClr val="BFBFB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1" autoAdjust="0"/>
    <p:restoredTop sz="81871" autoAdjust="0"/>
  </p:normalViewPr>
  <p:slideViewPr>
    <p:cSldViewPr snapToGrid="0">
      <p:cViewPr varScale="1">
        <p:scale>
          <a:sx n="80" d="100"/>
          <a:sy n="80" d="100"/>
        </p:scale>
        <p:origin x="438" y="66"/>
      </p:cViewPr>
      <p:guideLst>
        <p:guide orient="horz" pos="162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200" d="100"/>
        <a:sy n="200" d="100"/>
      </p:scale>
      <p:origin x="0" y="19692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E2A49-23DD-46ED-B69A-6E85DADE1BC3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D638C-D147-450D-B6A3-B6328C0A0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7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4457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8914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3370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17827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2284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6741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1198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35654" algn="l" defTabSz="9089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8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180000">
              <a:lnSpc>
                <a:spcPts val="1500"/>
              </a:lnSpc>
              <a:spcBef>
                <a:spcPct val="25000"/>
              </a:spcBef>
              <a:buClr>
                <a:srgbClr val="4F81BD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endParaRPr lang="en-US" altLang="zh-CN" sz="1200" kern="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4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3220" b="0" kern="0" baseline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5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5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8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6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7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89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kern="0" dirty="0" smtClean="0">
              <a:solidFill>
                <a:srgbClr val="000000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3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180000">
              <a:lnSpc>
                <a:spcPts val="1500"/>
              </a:lnSpc>
              <a:spcBef>
                <a:spcPct val="25000"/>
              </a:spcBef>
              <a:buClr>
                <a:srgbClr val="4F81BD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endParaRPr lang="en-US" altLang="zh-CN" sz="1200" kern="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638C-D147-450D-B6A3-B6328C0A0F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5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1871461"/>
            <a:ext cx="6400800" cy="9784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3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9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5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3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286F92-FF2A-4728-B6EF-D150C9805BBA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1EF755-5520-4773-8BD8-CCB95CFCE009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/n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87E5A-FEC4-4A19-9C56-52C880626632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11693-9D24-48B1-8D8F-80E20E50A1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4F3EC-0449-4EB7-A076-56F278F70E96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613A4-57DE-489F-9A6D-8BEC6FE19C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C4615-46D4-4F19-A832-BF5D5F09518A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0954F-50CD-4605-AEE8-AA354D037E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9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58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37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316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95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7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53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632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C2FD4-FDD8-4F7F-9977-F1DB98F3EE6A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63B9F-21E8-4FBD-BF5C-2ACB4393FD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AC6A9-ED44-48FE-A9EE-44EAD17E68F0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2390-1D2C-4E58-AB59-C049512E06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911" indent="0">
              <a:buNone/>
              <a:defRPr sz="2000" b="1"/>
            </a:lvl2pPr>
            <a:lvl3pPr marL="915821" indent="0">
              <a:buNone/>
              <a:defRPr sz="1800" b="1"/>
            </a:lvl3pPr>
            <a:lvl4pPr marL="1373732" indent="0">
              <a:buNone/>
              <a:defRPr sz="1600" b="1"/>
            </a:lvl4pPr>
            <a:lvl5pPr marL="1831643" indent="0">
              <a:buNone/>
              <a:defRPr sz="1600" b="1"/>
            </a:lvl5pPr>
            <a:lvl6pPr marL="2289554" indent="0">
              <a:buNone/>
              <a:defRPr sz="1600" b="1"/>
            </a:lvl6pPr>
            <a:lvl7pPr marL="2747464" indent="0">
              <a:buNone/>
              <a:defRPr sz="1600" b="1"/>
            </a:lvl7pPr>
            <a:lvl8pPr marL="3205375" indent="0">
              <a:buNone/>
              <a:defRPr sz="1600" b="1"/>
            </a:lvl8pPr>
            <a:lvl9pPr marL="3663286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911" indent="0">
              <a:buNone/>
              <a:defRPr sz="2000" b="1"/>
            </a:lvl2pPr>
            <a:lvl3pPr marL="915821" indent="0">
              <a:buNone/>
              <a:defRPr sz="1800" b="1"/>
            </a:lvl3pPr>
            <a:lvl4pPr marL="1373732" indent="0">
              <a:buNone/>
              <a:defRPr sz="1600" b="1"/>
            </a:lvl4pPr>
            <a:lvl5pPr marL="1831643" indent="0">
              <a:buNone/>
              <a:defRPr sz="1600" b="1"/>
            </a:lvl5pPr>
            <a:lvl6pPr marL="2289554" indent="0">
              <a:buNone/>
              <a:defRPr sz="1600" b="1"/>
            </a:lvl6pPr>
            <a:lvl7pPr marL="2747464" indent="0">
              <a:buNone/>
              <a:defRPr sz="1600" b="1"/>
            </a:lvl7pPr>
            <a:lvl8pPr marL="3205375" indent="0">
              <a:buNone/>
              <a:defRPr sz="1600" b="1"/>
            </a:lvl8pPr>
            <a:lvl9pPr marL="3663286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51CB4-B2CC-4963-8D0D-789BBE3FD018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D9FD7-F4F1-4AA8-9A35-F106F58F1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8C4BF-2622-4457-A636-485F4B19C690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15608-4D0E-4BDE-A673-9FF60409A5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CEC81-2BF4-4999-95A7-E5C0B7B89DE1}" type="datetime1">
              <a:rPr lang="zh-CN" altLang="en-US" smtClean="0"/>
              <a:t>2019/8/18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911" indent="0">
              <a:buNone/>
              <a:defRPr sz="1200"/>
            </a:lvl2pPr>
            <a:lvl3pPr marL="915821" indent="0">
              <a:buNone/>
              <a:defRPr sz="1000"/>
            </a:lvl3pPr>
            <a:lvl4pPr marL="1373732" indent="0">
              <a:buNone/>
              <a:defRPr sz="900"/>
            </a:lvl4pPr>
            <a:lvl5pPr marL="1831643" indent="0">
              <a:buNone/>
              <a:defRPr sz="900"/>
            </a:lvl5pPr>
            <a:lvl6pPr marL="2289554" indent="0">
              <a:buNone/>
              <a:defRPr sz="900"/>
            </a:lvl6pPr>
            <a:lvl7pPr marL="2747464" indent="0">
              <a:buNone/>
              <a:defRPr sz="900"/>
            </a:lvl7pPr>
            <a:lvl8pPr marL="3205375" indent="0">
              <a:buNone/>
              <a:defRPr sz="900"/>
            </a:lvl8pPr>
            <a:lvl9pPr marL="366328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43A34-DB8B-4BCD-B2A0-D07158CC1BF0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38826-19FE-40D1-8772-2FD17D1426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911" indent="0">
              <a:buNone/>
              <a:defRPr sz="2800"/>
            </a:lvl2pPr>
            <a:lvl3pPr marL="915821" indent="0">
              <a:buNone/>
              <a:defRPr sz="2400"/>
            </a:lvl3pPr>
            <a:lvl4pPr marL="1373732" indent="0">
              <a:buNone/>
              <a:defRPr sz="2000"/>
            </a:lvl4pPr>
            <a:lvl5pPr marL="1831643" indent="0">
              <a:buNone/>
              <a:defRPr sz="2000"/>
            </a:lvl5pPr>
            <a:lvl6pPr marL="2289554" indent="0">
              <a:buNone/>
              <a:defRPr sz="2000"/>
            </a:lvl6pPr>
            <a:lvl7pPr marL="2747464" indent="0">
              <a:buNone/>
              <a:defRPr sz="2000"/>
            </a:lvl7pPr>
            <a:lvl8pPr marL="3205375" indent="0">
              <a:buNone/>
              <a:defRPr sz="2000"/>
            </a:lvl8pPr>
            <a:lvl9pPr marL="3663286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911" indent="0">
              <a:buNone/>
              <a:defRPr sz="1200"/>
            </a:lvl2pPr>
            <a:lvl3pPr marL="915821" indent="0">
              <a:buNone/>
              <a:defRPr sz="1000"/>
            </a:lvl3pPr>
            <a:lvl4pPr marL="1373732" indent="0">
              <a:buNone/>
              <a:defRPr sz="900"/>
            </a:lvl4pPr>
            <a:lvl5pPr marL="1831643" indent="0">
              <a:buNone/>
              <a:defRPr sz="900"/>
            </a:lvl5pPr>
            <a:lvl6pPr marL="2289554" indent="0">
              <a:buNone/>
              <a:defRPr sz="900"/>
            </a:lvl6pPr>
            <a:lvl7pPr marL="2747464" indent="0">
              <a:buNone/>
              <a:defRPr sz="900"/>
            </a:lvl7pPr>
            <a:lvl8pPr marL="3205375" indent="0">
              <a:buNone/>
              <a:defRPr sz="900"/>
            </a:lvl8pPr>
            <a:lvl9pPr marL="3663286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513FD-4ED9-48ED-84F8-352E8FC6CB51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D7661-A2D3-4A10-A9AF-DD8D3996E9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6569" y="357494"/>
            <a:ext cx="8230864" cy="85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82" tIns="45791" rIns="91582" bIns="457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6569" y="1275639"/>
            <a:ext cx="8230864" cy="339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82" tIns="45791" rIns="91582" bIns="457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6568" y="4767109"/>
            <a:ext cx="2134337" cy="274026"/>
          </a:xfrm>
          <a:prstGeom prst="rect">
            <a:avLst/>
          </a:prstGeom>
        </p:spPr>
        <p:txBody>
          <a:bodyPr vert="horz" lIns="91582" tIns="45791" rIns="91582" bIns="45791" rtlCol="0" anchor="ctr"/>
          <a:lstStyle>
            <a:lvl1pPr algn="l" defTabSz="915821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286F92-FF2A-4728-B6EF-D150C9805BBA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885" y="4767109"/>
            <a:ext cx="2894231" cy="274026"/>
          </a:xfrm>
          <a:prstGeom prst="rect">
            <a:avLst/>
          </a:prstGeom>
        </p:spPr>
        <p:txBody>
          <a:bodyPr vert="horz" lIns="91582" tIns="45791" rIns="91582" bIns="45791" rtlCol="0" anchor="ctr"/>
          <a:lstStyle>
            <a:lvl1pPr algn="ctr" defTabSz="915821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095" y="4767109"/>
            <a:ext cx="2134338" cy="274026"/>
          </a:xfrm>
          <a:prstGeom prst="rect">
            <a:avLst/>
          </a:prstGeom>
        </p:spPr>
        <p:txBody>
          <a:bodyPr vert="horz" lIns="91582" tIns="45791" rIns="91582" bIns="45791" rtlCol="0" anchor="ctr"/>
          <a:lstStyle>
            <a:lvl1pPr algn="r" defTabSz="915821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1EF755-5520-4773-8BD8-CCB95CFCE009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 smtClean="0"/>
              <a:t>/n</a:t>
            </a:r>
            <a:endParaRPr lang="zh-CN" altLang="en-US" dirty="0"/>
          </a:p>
        </p:txBody>
      </p:sp>
      <p:sp>
        <p:nvSpPr>
          <p:cNvPr id="7" name="Text Box 7"/>
          <p:cNvSpPr txBox="1">
            <a:spLocks noChangeArrowheads="1"/>
          </p:cNvSpPr>
          <p:nvPr userDrawn="1"/>
        </p:nvSpPr>
        <p:spPr bwMode="auto">
          <a:xfrm>
            <a:off x="-419" y="0"/>
            <a:ext cx="9136837" cy="27644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0891" tIns="45446" rIns="90891" bIns="45446">
            <a:spAutoFit/>
          </a:bodyPr>
          <a:lstStyle/>
          <a:p>
            <a:pPr algn="r" eaLnBrk="0" hangingPunct="0">
              <a:spcBef>
                <a:spcPct val="0"/>
              </a:spcBef>
              <a:buClrTx/>
              <a:buFontTx/>
              <a:buNone/>
            </a:pPr>
            <a:r>
              <a:rPr kumimoji="0" lang="zh-CN" altLang="en-US" sz="1200" b="1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工业与制造系统工程系  </a:t>
            </a:r>
            <a:r>
              <a:rPr kumimoji="0" lang="zh-CN" altLang="en-US" sz="1200" b="1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韩宝安                </a:t>
            </a:r>
            <a:r>
              <a:rPr kumimoji="0" lang="zh-CN" altLang="en-US" sz="1200" dirty="0" smtClean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     </a:t>
            </a:r>
            <a:r>
              <a:rPr kumimoji="0" lang="en-US" altLang="zh-CN" sz="1200" b="1" kern="1200" dirty="0" smtClean="0">
                <a:solidFill>
                  <a:schemeClr val="bg1"/>
                </a:solidFill>
                <a:latin typeface="Comic Sans MS" pitchFamily="66" charset="0"/>
                <a:ea typeface="华文新魏" pitchFamily="2" charset="-122"/>
                <a:cs typeface="+mn-cs"/>
              </a:rPr>
              <a:t>hanbaoan@buaa.edu.cn</a:t>
            </a:r>
            <a:r>
              <a:rPr kumimoji="0" lang="en-US" altLang="zh-CN" sz="1200" b="1" dirty="0" smtClean="0">
                <a:solidFill>
                  <a:schemeClr val="bg1"/>
                </a:solidFill>
                <a:latin typeface="Comic Sans MS" pitchFamily="66" charset="0"/>
                <a:ea typeface="华文新魏" pitchFamily="2" charset="-122"/>
              </a:rPr>
              <a:t>  01082316783</a:t>
            </a:r>
            <a:endParaRPr kumimoji="0" lang="en-US" altLang="zh-CN" sz="1200" b="1" dirty="0">
              <a:solidFill>
                <a:schemeClr val="bg1"/>
              </a:solidFill>
              <a:latin typeface="Comic Sans MS" pitchFamily="66" charset="0"/>
              <a:ea typeface="华文新魏" pitchFamily="2" charset="-122"/>
            </a:endParaRPr>
          </a:p>
        </p:txBody>
      </p:sp>
      <p:pic>
        <p:nvPicPr>
          <p:cNvPr id="8" name="Picture 8" descr="buaa_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350" y="669"/>
            <a:ext cx="1392382" cy="27178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ctr" defTabSz="915226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4457"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08914"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63370"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17827" algn="ctr" defTabSz="91522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2421" indent="-342421" algn="l" defTabSz="915226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3227" indent="-285614" algn="l" defTabSz="915226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032" indent="-228807" algn="l" defTabSz="915226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5" indent="-228807" algn="l" defTabSz="915226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8" indent="-228807" algn="l" defTabSz="915226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8509" indent="-228955" algn="l" defTabSz="91582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6420" indent="-228955" algn="l" defTabSz="91582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4330" indent="-228955" algn="l" defTabSz="91582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92241" indent="-228955" algn="l" defTabSz="91582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911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5821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3732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1643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9554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7464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5375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63286" algn="l" defTabSz="9158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hyperlink" Target="mailto:hanbaoan@buaa.edu.cn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em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698260"/>
            <a:ext cx="7772400" cy="1102519"/>
          </a:xfrm>
        </p:spPr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深度学习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花书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1759572"/>
            <a:ext cx="6400800" cy="615328"/>
          </a:xfrm>
        </p:spPr>
        <p:txBody>
          <a:bodyPr/>
          <a:lstStyle/>
          <a:p>
            <a:r>
              <a:rPr lang="en-US" altLang="zh-CN" dirty="0" smtClean="0"/>
              <a:t>Week03</a:t>
            </a:r>
            <a:r>
              <a:rPr lang="zh-CN" altLang="en-US" dirty="0" smtClean="0"/>
              <a:t>知识点总结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6568" y="4865380"/>
            <a:ext cx="2134337" cy="274026"/>
          </a:xfrm>
        </p:spPr>
        <p:txBody>
          <a:bodyPr/>
          <a:lstStyle/>
          <a:p>
            <a:pPr>
              <a:defRPr/>
            </a:pPr>
            <a:fld id="{9376F5B1-8B2F-46DF-873C-B7DA9D3B4B5E}" type="datetime1">
              <a:rPr lang="zh-CN" altLang="en-US" smtClean="0"/>
              <a:t>2019/8/18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095" y="4865380"/>
            <a:ext cx="2134338" cy="274026"/>
          </a:xfrm>
        </p:spPr>
        <p:txBody>
          <a:bodyPr/>
          <a:lstStyle/>
          <a:p>
            <a:pPr>
              <a:defRPr/>
            </a:pPr>
            <a:fld id="{62643026-E456-4F1C-AD38-2FD0D773B017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357" y="2339558"/>
            <a:ext cx="8372693" cy="2307771"/>
          </a:xfrm>
          <a:prstGeom prst="rect">
            <a:avLst/>
          </a:prstGeom>
        </p:spPr>
        <p:txBody>
          <a:bodyPr wrap="square" lIns="90891" tIns="45446" rIns="90891" bIns="45446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韩宝安 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　　　</a:t>
            </a:r>
            <a:endParaRPr lang="en-US" altLang="zh-CN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hlinkClick r:id="rId5"/>
              </a:rPr>
              <a:t>hanbaoan@buaa.edu.cn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13581509360</a:t>
            </a:r>
          </a:p>
          <a:p>
            <a:pPr algn="ctr">
              <a:buFont typeface="Wingdings" pitchFamily="2" charset="2"/>
              <a:buNone/>
            </a:pPr>
            <a:endParaRPr lang="en-US" altLang="zh-CN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ctr">
              <a:buFont typeface="Wingdings" pitchFamily="2" charset="2"/>
              <a:buNone/>
            </a:pPr>
            <a:endParaRPr lang="en-US" altLang="zh-CN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ctr">
              <a:buFont typeface="Wingdings" pitchFamily="2" charset="2"/>
              <a:buNone/>
            </a:pPr>
            <a:endParaRPr lang="en-US" altLang="zh-CN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微信公众号：</a:t>
            </a:r>
            <a:r>
              <a:rPr lang="en-US" altLang="zh-CN" b="1" dirty="0" err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deeprlscheduler</a:t>
            </a:r>
            <a:endParaRPr lang="en-US" altLang="zh-CN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b="1" dirty="0" err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Github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：</a:t>
            </a: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https://github.com/hanbaoan123/deepshare_course</a:t>
            </a:r>
            <a:endParaRPr lang="zh-CN" altLang="en-US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3249284"/>
            <a:ext cx="753428" cy="1077270"/>
          </a:xfrm>
          <a:prstGeom prst="rect">
            <a:avLst/>
          </a:prstGeom>
        </p:spPr>
      </p:pic>
      <p:pic>
        <p:nvPicPr>
          <p:cNvPr id="7" name="Chakra Music Zone - Ambient Symphon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5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7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支持向量机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53" name="矩形 6"/>
          <p:cNvSpPr>
            <a:spLocks noChangeArrowheads="1"/>
          </p:cNvSpPr>
          <p:nvPr/>
        </p:nvSpPr>
        <p:spPr bwMode="auto">
          <a:xfrm>
            <a:off x="1944189" y="762898"/>
            <a:ext cx="6818312" cy="1332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54" name="矩形 2"/>
          <p:cNvSpPr>
            <a:spLocks noChangeAspect="1" noChangeArrowheads="1"/>
          </p:cNvSpPr>
          <p:nvPr/>
        </p:nvSpPr>
        <p:spPr bwMode="auto">
          <a:xfrm>
            <a:off x="459527" y="762898"/>
            <a:ext cx="1332000" cy="1332000"/>
          </a:xfrm>
          <a:prstGeom prst="rect">
            <a:avLst/>
          </a:prstGeom>
          <a:solidFill>
            <a:srgbClr val="519C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rPr>
              <a:t>学习算法</a:t>
            </a:r>
            <a:endParaRPr lang="zh-CN" altLang="zh-CN" dirty="0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55" name="文本框 15"/>
          <p:cNvSpPr>
            <a:spLocks noChangeArrowheads="1"/>
          </p:cNvSpPr>
          <p:nvPr/>
        </p:nvSpPr>
        <p:spPr bwMode="auto">
          <a:xfrm>
            <a:off x="1944189" y="768125"/>
            <a:ext cx="6818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任务</a:t>
            </a: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：建立</a:t>
            </a: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一个</a:t>
            </a: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系统（超平面），</a:t>
            </a: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根据输入可以</a:t>
            </a: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预测类别（离散）；</a:t>
            </a:r>
            <a:endParaRPr lang="zh-CN" altLang="en-US" sz="16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经验：输入特征与真实类别；</a:t>
            </a:r>
            <a:endParaRPr lang="en-US" altLang="zh-CN" sz="16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性能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度量：最大化支持向量间距离。</a:t>
            </a:r>
            <a:endParaRPr lang="en-US" altLang="zh-CN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03" y="2462100"/>
            <a:ext cx="3104462" cy="2206145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4407154" y="2110001"/>
            <a:ext cx="22621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  <a:ea typeface="+mn-ea"/>
              </a:rPr>
              <a:t>支持向量机基本型：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432141"/>
              </p:ext>
            </p:extLst>
          </p:nvPr>
        </p:nvGraphicFramePr>
        <p:xfrm>
          <a:off x="4782339" y="2534712"/>
          <a:ext cx="3411160" cy="1086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9" name="Equation" r:id="rId5" imgW="2159000" imgH="685800" progId="Equation.DSMT4">
                  <p:embed/>
                </p:oleObj>
              </mc:Choice>
              <mc:Fallback>
                <p:oleObj name="Equation" r:id="rId5" imgW="21590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339" y="2534712"/>
                        <a:ext cx="3411160" cy="1086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矩形 70"/>
          <p:cNvSpPr/>
          <p:nvPr/>
        </p:nvSpPr>
        <p:spPr>
          <a:xfrm>
            <a:off x="4403141" y="3513686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  <a:ea typeface="+mn-ea"/>
              </a:rPr>
              <a:t>拉格朗日函数为：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715769"/>
              </p:ext>
            </p:extLst>
          </p:nvPr>
        </p:nvGraphicFramePr>
        <p:xfrm>
          <a:off x="4812621" y="4105639"/>
          <a:ext cx="3930377" cy="62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0" name="Equation" r:id="rId7" imgW="2705100" imgH="431800" progId="Equation.DSMT4">
                  <p:embed/>
                </p:oleObj>
              </mc:Choice>
              <mc:Fallback>
                <p:oleObj name="Equation" r:id="rId7" imgW="27051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621" y="4105639"/>
                        <a:ext cx="3930377" cy="622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6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2000">
        <p:split orient="vert"/>
      </p:transition>
    </mc:Choice>
    <mc:Fallback>
      <p:transition spd="slow" advClick="0" advTm="1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/>
      <p:bldP spid="6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7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支持向量机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87207" y="690098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求导得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76562"/>
              </p:ext>
            </p:extLst>
          </p:nvPr>
        </p:nvGraphicFramePr>
        <p:xfrm>
          <a:off x="1264370" y="752785"/>
          <a:ext cx="3632484" cy="114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7" name="Equation" r:id="rId4" imgW="2743200" imgH="863600" progId="Equation.DSMT4">
                  <p:embed/>
                </p:oleObj>
              </mc:Choice>
              <mc:Fallback>
                <p:oleObj name="Equation" r:id="rId4" imgW="2743200" imgH="863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370" y="752785"/>
                        <a:ext cx="3632484" cy="11477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383196" y="1889245"/>
            <a:ext cx="31854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将上式代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回到拉格朗日函数中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83775"/>
              </p:ext>
            </p:extLst>
          </p:nvPr>
        </p:nvGraphicFramePr>
        <p:xfrm>
          <a:off x="480687" y="2291512"/>
          <a:ext cx="4498724" cy="2650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8" name="Equation" r:id="rId6" imgW="3149600" imgH="1854200" progId="Equation.DSMT4">
                  <p:embed/>
                </p:oleObj>
              </mc:Choice>
              <mc:Fallback>
                <p:oleObj name="Equation" r:id="rId6" imgW="3149600" imgH="1854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87" y="2291512"/>
                        <a:ext cx="4498724" cy="26503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699372"/>
              </p:ext>
            </p:extLst>
          </p:nvPr>
        </p:nvGraphicFramePr>
        <p:xfrm>
          <a:off x="5352292" y="2436896"/>
          <a:ext cx="383222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9" name="Equation" r:id="rId8" imgW="2616120" imgH="1434960" progId="Equation.DSMT4">
                  <p:embed/>
                </p:oleObj>
              </mc:Choice>
              <mc:Fallback>
                <p:oleObj name="Equation" r:id="rId8" imgW="2616120" imgH="143496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2292" y="2436896"/>
                        <a:ext cx="3832225" cy="2117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箭头 9"/>
          <p:cNvSpPr/>
          <p:nvPr/>
        </p:nvSpPr>
        <p:spPr>
          <a:xfrm>
            <a:off x="4668253" y="3320716"/>
            <a:ext cx="684039" cy="3007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3000"/>
    </mc:Choice>
    <mc:Fallback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8" y="76328"/>
                <a:ext cx="2304447" cy="492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>
                    <a:solidFill>
                      <a:srgbClr val="FFFFFF"/>
                    </a:solidFill>
                    <a:ea typeface="微软雅黑" pitchFamily="34" charset="-122"/>
                  </a:rPr>
                  <a:t>决策树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87207" y="690098"/>
            <a:ext cx="5032147" cy="5078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思想：依次选择信息增益最大的属性进行划分。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03238" y="1187931"/>
            <a:ext cx="4586605" cy="333692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159729" y="1490914"/>
            <a:ext cx="410881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属性划分根据以下信息增益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计算：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75829" y="4441970"/>
            <a:ext cx="14414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latin typeface="+mn-ea"/>
                <a:ea typeface="+mn-ea"/>
              </a:rPr>
              <a:t>决策树算法流程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8" y="2195877"/>
            <a:ext cx="3560445" cy="69275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327411" y="2794907"/>
            <a:ext cx="776584" cy="243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7"/>
            <a:endCxn id="40" idx="1"/>
          </p:cNvCxnSpPr>
          <p:nvPr/>
        </p:nvCxnSpPr>
        <p:spPr>
          <a:xfrm flipV="1">
            <a:off x="1990267" y="1720368"/>
            <a:ext cx="3169462" cy="11102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566864"/>
      </p:ext>
    </p:extLst>
  </p:cSld>
  <p:clrMapOvr>
    <a:masterClrMapping/>
  </p:clrMapOvr>
  <p:transition spd="slow" advClick="0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  <p:bldP spid="4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线性判别分析（</a:t>
                </a:r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LDA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）</a:t>
                </a:r>
                <a:endParaRPr lang="zh-CN" altLang="en-US" sz="2600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87207" y="690098"/>
            <a:ext cx="6417141" cy="5078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思想：选择投影方向，使得类内方差最小，类间距离最大。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/>
          <a:srcRect r="49792"/>
          <a:stretch/>
        </p:blipFill>
        <p:spPr>
          <a:xfrm>
            <a:off x="411927" y="1215076"/>
            <a:ext cx="2634954" cy="180321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/>
          <a:srcRect l="50647"/>
          <a:stretch/>
        </p:blipFill>
        <p:spPr>
          <a:xfrm>
            <a:off x="416705" y="3094493"/>
            <a:ext cx="2590075" cy="1803216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3060499" y="1286864"/>
            <a:ext cx="284885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类之间的样本方差为：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907898"/>
              </p:ext>
            </p:extLst>
          </p:nvPr>
        </p:nvGraphicFramePr>
        <p:xfrm>
          <a:off x="3682397" y="2281369"/>
          <a:ext cx="4737045" cy="171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5" name="Equation" r:id="rId4" imgW="3340080" imgH="1206360" progId="Equation.DSMT4">
                  <p:embed/>
                </p:oleObj>
              </mc:Choice>
              <mc:Fallback>
                <p:oleObj name="Equation" r:id="rId4" imgW="3340080" imgH="1206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397" y="2281369"/>
                        <a:ext cx="4737045" cy="171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823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 advClick="0" advTm="10000">
        <p15:prstTrans prst="curtains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线性判别分析（</a:t>
                </a:r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LDA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）</a:t>
                </a:r>
                <a:endParaRPr lang="zh-CN" altLang="en-US" sz="2600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7207" y="690098"/>
            <a:ext cx="41549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设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293017"/>
              </p:ext>
            </p:extLst>
          </p:nvPr>
        </p:nvGraphicFramePr>
        <p:xfrm>
          <a:off x="784423" y="810501"/>
          <a:ext cx="762357" cy="2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67" name="Equation" r:id="rId3" imgW="520560" imgH="203040" progId="Equation.DSMT4">
                  <p:embed/>
                </p:oleObj>
              </mc:Choice>
              <mc:Fallback>
                <p:oleObj name="Equation" r:id="rId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423" y="810501"/>
                        <a:ext cx="762357" cy="2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70638"/>
              </p:ext>
            </p:extLst>
          </p:nvPr>
        </p:nvGraphicFramePr>
        <p:xfrm>
          <a:off x="261891" y="1142582"/>
          <a:ext cx="4381328" cy="372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68" name="Equation" r:id="rId5" imgW="3543120" imgH="3009600" progId="Equation.DSMT4">
                  <p:embed/>
                </p:oleObj>
              </mc:Choice>
              <mc:Fallback>
                <p:oleObj name="Equation" r:id="rId5" imgW="3543120" imgH="30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891" y="1142582"/>
                        <a:ext cx="4381328" cy="3721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189630"/>
              </p:ext>
            </p:extLst>
          </p:nvPr>
        </p:nvGraphicFramePr>
        <p:xfrm>
          <a:off x="5547036" y="2109380"/>
          <a:ext cx="3387469" cy="2109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69" name="Equation" r:id="rId7" imgW="2247900" imgH="1397000" progId="Equation.DSMT4">
                  <p:embed/>
                </p:oleObj>
              </mc:Choice>
              <mc:Fallback>
                <p:oleObj name="Equation" r:id="rId7" imgW="2247900" imgH="1397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036" y="2109380"/>
                        <a:ext cx="3387469" cy="21099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/>
          <p:cNvSpPr/>
          <p:nvPr/>
        </p:nvSpPr>
        <p:spPr>
          <a:xfrm>
            <a:off x="3883476" y="2778569"/>
            <a:ext cx="156966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总体样本方差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3986837" y="3233631"/>
            <a:ext cx="1466299" cy="3007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28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线性判别分析（</a:t>
                </a:r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LDA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）</a:t>
                </a:r>
                <a:endParaRPr lang="zh-CN" altLang="en-US" sz="2600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7207" y="690098"/>
            <a:ext cx="22621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样本间的均值距离为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12850" y="2431261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  <a:ea typeface="+mn-ea"/>
              </a:rPr>
              <a:t>所有样本均值距离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1" name="右箭头 40"/>
          <p:cNvSpPr/>
          <p:nvPr/>
        </p:nvSpPr>
        <p:spPr>
          <a:xfrm rot="5400000">
            <a:off x="4203677" y="2602638"/>
            <a:ext cx="752443" cy="4003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022400"/>
              </p:ext>
            </p:extLst>
          </p:nvPr>
        </p:nvGraphicFramePr>
        <p:xfrm>
          <a:off x="2551796" y="677680"/>
          <a:ext cx="4040407" cy="1749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3" name="Equation" r:id="rId3" imgW="2197100" imgH="952500" progId="Equation.DSMT4">
                  <p:embed/>
                </p:oleObj>
              </mc:Choice>
              <mc:Fallback>
                <p:oleObj name="Equation" r:id="rId3" imgW="2197100" imgH="952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796" y="677680"/>
                        <a:ext cx="4040407" cy="1749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36018"/>
              </p:ext>
            </p:extLst>
          </p:nvPr>
        </p:nvGraphicFramePr>
        <p:xfrm>
          <a:off x="2068524" y="3268669"/>
          <a:ext cx="5022751" cy="1572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74" name="Equation" r:id="rId5" imgW="2336800" imgH="736600" progId="Equation.DSMT4">
                  <p:embed/>
                </p:oleObj>
              </mc:Choice>
              <mc:Fallback>
                <p:oleObj name="Equation" r:id="rId5" imgW="2336800" imgH="736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24" y="3268669"/>
                        <a:ext cx="5022751" cy="15721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74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0"/>
    </mc:Choice>
    <mc:Fallback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线性判别分析（</a:t>
                </a:r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LDA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）</a:t>
                </a:r>
                <a:endParaRPr lang="zh-CN" altLang="en-US" sz="2600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7207" y="690098"/>
            <a:ext cx="82638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为了使得样本内的方差最小，且样本间的均值距离越大，则有下面的优化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函数：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772711"/>
              </p:ext>
            </p:extLst>
          </p:nvPr>
        </p:nvGraphicFramePr>
        <p:xfrm>
          <a:off x="3084238" y="1241859"/>
          <a:ext cx="2991321" cy="73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95" name="Equation" r:id="rId3" imgW="1854200" imgH="457200" progId="Equation.DSMT4">
                  <p:embed/>
                </p:oleObj>
              </mc:Choice>
              <mc:Fallback>
                <p:oleObj name="Equation" r:id="rId3" imgW="18542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238" y="1241859"/>
                        <a:ext cx="2991321" cy="73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79949" y="2134267"/>
            <a:ext cx="35718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现假设                   ，则等价于：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173355"/>
              </p:ext>
            </p:extLst>
          </p:nvPr>
        </p:nvGraphicFramePr>
        <p:xfrm>
          <a:off x="1200833" y="2179184"/>
          <a:ext cx="1273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96" name="Equation" r:id="rId5" imgW="647640" imgH="241200" progId="Equation.DSMT4">
                  <p:embed/>
                </p:oleObj>
              </mc:Choice>
              <mc:Fallback>
                <p:oleObj name="Equation" r:id="rId5" imgW="6476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833" y="2179184"/>
                        <a:ext cx="12731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8322"/>
              </p:ext>
            </p:extLst>
          </p:nvPr>
        </p:nvGraphicFramePr>
        <p:xfrm>
          <a:off x="3939751" y="2189357"/>
          <a:ext cx="1380610" cy="782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97" name="Equation" r:id="rId7" imgW="850531" imgH="482391" progId="Equation.DSMT4">
                  <p:embed/>
                </p:oleObj>
              </mc:Choice>
              <mc:Fallback>
                <p:oleObj name="Equation" r:id="rId7" imgW="850531" imgH="48239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751" y="2189357"/>
                        <a:ext cx="1380610" cy="782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/>
          <p:nvPr/>
        </p:nvSpPr>
        <p:spPr>
          <a:xfrm>
            <a:off x="387207" y="3186552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构造拉格朗日函数：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316809"/>
              </p:ext>
            </p:extLst>
          </p:nvPr>
        </p:nvGraphicFramePr>
        <p:xfrm>
          <a:off x="2614597" y="3237955"/>
          <a:ext cx="3160062" cy="44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98" name="Equation" r:id="rId9" imgW="1968500" imgH="279400" progId="Equation.DSMT4">
                  <p:embed/>
                </p:oleObj>
              </mc:Choice>
              <mc:Fallback>
                <p:oleObj name="Equation" r:id="rId9" imgW="1968500" imgH="2794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597" y="3237955"/>
                        <a:ext cx="3160062" cy="4448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387205" y="3868718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  <a:ea typeface="+mn-ea"/>
              </a:rPr>
              <a:t>求导得：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853610"/>
              </p:ext>
            </p:extLst>
          </p:nvPr>
        </p:nvGraphicFramePr>
        <p:xfrm>
          <a:off x="1497118" y="3819953"/>
          <a:ext cx="3896388" cy="64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99" name="Equation" r:id="rId11" imgW="2425700" imgH="393700" progId="Equation.DSMT4">
                  <p:embed/>
                </p:oleObj>
              </mc:Choice>
              <mc:Fallback>
                <p:oleObj name="Equation" r:id="rId11" imgW="2425700" imgH="3937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118" y="3819953"/>
                        <a:ext cx="3896388" cy="644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椭圆 43"/>
          <p:cNvSpPr/>
          <p:nvPr/>
        </p:nvSpPr>
        <p:spPr>
          <a:xfrm>
            <a:off x="3996585" y="3862551"/>
            <a:ext cx="705986" cy="575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44" idx="7"/>
            <a:endCxn id="46" idx="1"/>
          </p:cNvCxnSpPr>
          <p:nvPr/>
        </p:nvCxnSpPr>
        <p:spPr>
          <a:xfrm flipV="1">
            <a:off x="4599182" y="3701532"/>
            <a:ext cx="1285142" cy="2452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884324" y="3467477"/>
            <a:ext cx="866918" cy="46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  <a:spcBef>
                <a:spcPts val="250"/>
              </a:spcBef>
              <a:spcAft>
                <a:spcPts val="0"/>
              </a:spcAft>
            </a:pPr>
            <a:r>
              <a:rPr lang="zh-CN" altLang="en-US" sz="1600" kern="100" dirty="0" smtClean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特征向量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21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5500">
        <p:circle/>
      </p:transition>
    </mc:Choice>
    <mc:Fallback>
      <p:transition spd="slow" advClick="0" advTm="155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8" grpId="0"/>
      <p:bldP spid="42" grpId="0"/>
      <p:bldP spid="44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k-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均值</a:t>
                </a:r>
                <a:endParaRPr lang="en-US" altLang="zh-CN" sz="2600" dirty="0" smtClean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87207" y="690098"/>
            <a:ext cx="5694188" cy="5078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思想：最小化聚类所得簇的平方误差                       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-1" b="1043"/>
          <a:stretch/>
        </p:blipFill>
        <p:spPr bwMode="auto">
          <a:xfrm>
            <a:off x="2244719" y="1328513"/>
            <a:ext cx="4654562" cy="3484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821234"/>
              </p:ext>
            </p:extLst>
          </p:nvPr>
        </p:nvGraphicFramePr>
        <p:xfrm>
          <a:off x="4085754" y="674126"/>
          <a:ext cx="1648111" cy="60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52" name="Equation" r:id="rId4" imgW="1231900" imgH="457200" progId="Equation.DSMT4">
                  <p:embed/>
                </p:oleObj>
              </mc:Choice>
              <mc:Fallback>
                <p:oleObj name="Equation" r:id="rId4" imgW="12319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754" y="674126"/>
                        <a:ext cx="1648111" cy="608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667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6000">
        <p15:prstTrans prst="crush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PCA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主成分分析</a:t>
                </a:r>
                <a:endParaRPr lang="en-US" altLang="zh-CN" sz="2600" dirty="0" smtClean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87207" y="690098"/>
            <a:ext cx="6785832" cy="5078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思想：确定方向向量，使得原数据在该向量上的投影误差最小。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5" name="图片 3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" y="1480066"/>
            <a:ext cx="2914859" cy="239180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矩形 35"/>
          <p:cNvSpPr/>
          <p:nvPr/>
        </p:nvSpPr>
        <p:spPr>
          <a:xfrm>
            <a:off x="3690715" y="1212513"/>
            <a:ext cx="168507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样本中心化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0714" y="1973401"/>
            <a:ext cx="21467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单样本投影误差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55951"/>
              </p:ext>
            </p:extLst>
          </p:nvPr>
        </p:nvGraphicFramePr>
        <p:xfrm>
          <a:off x="4037666" y="2735523"/>
          <a:ext cx="4303712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4" name="Equation" r:id="rId4" imgW="2692080" imgH="1015920" progId="Equation.DSMT4">
                  <p:embed/>
                </p:oleObj>
              </mc:Choice>
              <mc:Fallback>
                <p:oleObj name="Equation" r:id="rId4" imgW="2692080" imgH="10159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666" y="2735523"/>
                        <a:ext cx="4303712" cy="1619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09" y="2191592"/>
            <a:ext cx="1653446" cy="1635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35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Click="0" advTm="10000">
        <p14:vortex dir="r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7" y="76328"/>
                <a:ext cx="3528965" cy="496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PCA</a:t>
                </a:r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主成分分析</a:t>
                </a:r>
                <a:endParaRPr lang="en-US" altLang="zh-CN" sz="2600" dirty="0" smtClean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43742" y="792405"/>
            <a:ext cx="21467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单样本重构误差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56661"/>
              </p:ext>
            </p:extLst>
          </p:nvPr>
        </p:nvGraphicFramePr>
        <p:xfrm>
          <a:off x="226860" y="1312153"/>
          <a:ext cx="3879400" cy="178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9" name="Equation" r:id="rId3" imgW="2921000" imgH="1346200" progId="Equation.DSMT4">
                  <p:embed/>
                </p:oleObj>
              </mc:Choice>
              <mc:Fallback>
                <p:oleObj name="Equation" r:id="rId3" imgW="2921000" imgH="1346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60" y="1312153"/>
                        <a:ext cx="3879400" cy="17875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椭圆 33"/>
          <p:cNvSpPr/>
          <p:nvPr/>
        </p:nvSpPr>
        <p:spPr>
          <a:xfrm>
            <a:off x="929328" y="2730931"/>
            <a:ext cx="776585" cy="4322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818" y="3138742"/>
            <a:ext cx="4217821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100" dirty="0">
                <a:latin typeface="+mn-ea"/>
                <a:ea typeface="+mn-ea"/>
                <a:cs typeface="Times New Roman" panose="02020603050405020304" pitchFamily="18" charset="0"/>
              </a:rPr>
              <a:t>因此最小化重构误差（单样本）就等价于</a:t>
            </a:r>
            <a:r>
              <a:rPr lang="zh-CN" altLang="en-US" sz="12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最大化           ，有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113074"/>
              </p:ext>
            </p:extLst>
          </p:nvPr>
        </p:nvGraphicFramePr>
        <p:xfrm>
          <a:off x="3313180" y="3200345"/>
          <a:ext cx="564738" cy="276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0" name="Equation" r:id="rId5" imgW="469900" imgH="228600" progId="Equation.DSMT4">
                  <p:embed/>
                </p:oleObj>
              </mc:Choice>
              <mc:Fallback>
                <p:oleObj name="Equation" r:id="rId5" imgW="4699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80" y="3200345"/>
                        <a:ext cx="564738" cy="276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223967"/>
              </p:ext>
            </p:extLst>
          </p:nvPr>
        </p:nvGraphicFramePr>
        <p:xfrm>
          <a:off x="442340" y="3376682"/>
          <a:ext cx="2004441" cy="1554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1" name="Equation" r:id="rId7" imgW="1244520" imgH="965160" progId="Equation.DSMT4">
                  <p:embed/>
                </p:oleObj>
              </mc:Choice>
              <mc:Fallback>
                <p:oleObj name="Equation" r:id="rId7" imgW="124452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340" y="3376682"/>
                        <a:ext cx="2004441" cy="1554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/>
        </p:nvSpPr>
        <p:spPr>
          <a:xfrm>
            <a:off x="4406353" y="792404"/>
            <a:ext cx="214674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总样本重构误差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72139"/>
              </p:ext>
            </p:extLst>
          </p:nvPr>
        </p:nvGraphicFramePr>
        <p:xfrm>
          <a:off x="4615377" y="1220552"/>
          <a:ext cx="4476524" cy="62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2" name="Equation" r:id="rId9" imgW="3048000" imgH="431800" progId="Equation.DSMT4">
                  <p:embed/>
                </p:oleObj>
              </mc:Choice>
              <mc:Fallback>
                <p:oleObj name="Equation" r:id="rId9" imgW="3048000" imgH="431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377" y="1220552"/>
                        <a:ext cx="4476524" cy="6275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07703"/>
              </p:ext>
            </p:extLst>
          </p:nvPr>
        </p:nvGraphicFramePr>
        <p:xfrm>
          <a:off x="4632870" y="2444096"/>
          <a:ext cx="2408398" cy="39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3" name="Equation" r:id="rId11" imgW="1497950" imgH="253890" progId="Equation.DSMT4">
                  <p:embed/>
                </p:oleObj>
              </mc:Choice>
              <mc:Fallback>
                <p:oleObj name="Equation" r:id="rId11" imgW="1497950" imgH="25389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870" y="2444096"/>
                        <a:ext cx="2408398" cy="398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右箭头 43"/>
          <p:cNvSpPr/>
          <p:nvPr/>
        </p:nvSpPr>
        <p:spPr>
          <a:xfrm rot="5400000">
            <a:off x="6062427" y="1846696"/>
            <a:ext cx="752443" cy="4003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409375"/>
              </p:ext>
            </p:extLst>
          </p:nvPr>
        </p:nvGraphicFramePr>
        <p:xfrm>
          <a:off x="6585231" y="1800359"/>
          <a:ext cx="934352" cy="3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4" name="Equation" r:id="rId13" imgW="634725" imgH="241195" progId="Equation.DSMT4">
                  <p:embed/>
                </p:oleObj>
              </mc:Choice>
              <mc:Fallback>
                <p:oleObj name="Equation" r:id="rId13" imgW="634725" imgH="241195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231" y="1800359"/>
                        <a:ext cx="934352" cy="348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/>
        </p:nvSpPr>
        <p:spPr>
          <a:xfrm>
            <a:off x="4575784" y="2797847"/>
            <a:ext cx="1723549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100" dirty="0" smtClean="0">
                <a:latin typeface="+mn-ea"/>
                <a:ea typeface="+mn-ea"/>
                <a:cs typeface="Times New Roman" panose="02020603050405020304" pitchFamily="18" charset="0"/>
              </a:rPr>
              <a:t>拉格朗日函数并求导：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656397"/>
              </p:ext>
            </p:extLst>
          </p:nvPr>
        </p:nvGraphicFramePr>
        <p:xfrm>
          <a:off x="4646013" y="3131647"/>
          <a:ext cx="2872784" cy="33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5" name="Equation" r:id="rId15" imgW="1955800" imgH="228600" progId="Equation.DSMT4">
                  <p:embed/>
                </p:oleObj>
              </mc:Choice>
              <mc:Fallback>
                <p:oleObj name="Equation" r:id="rId15" imgW="195580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013" y="3131647"/>
                        <a:ext cx="2872784" cy="334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493417"/>
              </p:ext>
            </p:extLst>
          </p:nvPr>
        </p:nvGraphicFramePr>
        <p:xfrm>
          <a:off x="4614557" y="3530995"/>
          <a:ext cx="1888989" cy="1419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6" name="Equation" r:id="rId17" imgW="1422400" imgH="1066800" progId="Equation.DSMT4">
                  <p:embed/>
                </p:oleObj>
              </mc:Choice>
              <mc:Fallback>
                <p:oleObj name="Equation" r:id="rId17" imgW="1422400" imgH="10668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557" y="3530995"/>
                        <a:ext cx="1888989" cy="14199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右箭头 51"/>
          <p:cNvSpPr/>
          <p:nvPr/>
        </p:nvSpPr>
        <p:spPr>
          <a:xfrm>
            <a:off x="6579017" y="3852182"/>
            <a:ext cx="752443" cy="4003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7546970" y="3818302"/>
            <a:ext cx="1317630" cy="468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  <a:spcBef>
                <a:spcPts val="250"/>
              </a:spcBef>
              <a:spcAft>
                <a:spcPts val="0"/>
              </a:spcAft>
            </a:pPr>
            <a:r>
              <a:rPr lang="zh-CN" altLang="en-US" sz="1600" kern="100" dirty="0" smtClean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求   特征向量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6" name="Rectangle 8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050058"/>
              </p:ext>
            </p:extLst>
          </p:nvPr>
        </p:nvGraphicFramePr>
        <p:xfrm>
          <a:off x="7769425" y="3910201"/>
          <a:ext cx="228201" cy="215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7" name="Equation" r:id="rId19" imgW="177492" imgH="164814" progId="Equation.DSMT4">
                  <p:embed/>
                </p:oleObj>
              </mc:Choice>
              <mc:Fallback>
                <p:oleObj name="Equation" r:id="rId19" imgW="177492" imgH="164814" progId="Equation.DSMT4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425" y="3910201"/>
                        <a:ext cx="228201" cy="215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77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5000"/>
    </mc:Choice>
    <mc:Fallback>
      <p:transition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4" grpId="0" animBg="1"/>
      <p:bldP spid="38" grpId="0"/>
      <p:bldP spid="39" grpId="0"/>
      <p:bldP spid="44" grpId="0" animBg="1"/>
      <p:bldP spid="47" grpId="0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363" name="TextBox 9"/>
              <p:cNvSpPr txBox="1">
                <a:spLocks noChangeArrowheads="1"/>
              </p:cNvSpPr>
              <p:nvPr/>
            </p:nvSpPr>
            <p:spPr bwMode="auto">
              <a:xfrm>
                <a:off x="14568" y="76328"/>
                <a:ext cx="2304447" cy="492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FFFFFF"/>
                    </a:solidFill>
                    <a:ea typeface="微软雅黑" pitchFamily="34" charset="-122"/>
                  </a:rPr>
                  <a:t>主要知识点</a:t>
                </a:r>
                <a:endParaRPr lang="zh-CN" altLang="en-US" sz="2600" dirty="0">
                  <a:solidFill>
                    <a:srgbClr val="FFFFFF"/>
                  </a:solidFill>
                  <a:ea typeface="微软雅黑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0137" r="1871" b="21248"/>
          <a:stretch/>
        </p:blipFill>
        <p:spPr>
          <a:xfrm>
            <a:off x="-632" y="703593"/>
            <a:ext cx="9144632" cy="4192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5000">
        <p:circle/>
      </p:transition>
    </mc:Choice>
    <mc:Fallback>
      <p:transition spd="slow" advClick="0" advTm="5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40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4355" name="组合 3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56" name="组合 3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4" name="组合 20"/>
          <p:cNvGrpSpPr>
            <a:grpSpLocks/>
          </p:cNvGrpSpPr>
          <p:nvPr/>
        </p:nvGrpSpPr>
        <p:grpSpPr bwMode="auto">
          <a:xfrm>
            <a:off x="2912399" y="1043519"/>
            <a:ext cx="308541" cy="243182"/>
            <a:chOff x="2358611" y="1785937"/>
            <a:chExt cx="1082988" cy="856554"/>
          </a:xfrm>
        </p:grpSpPr>
        <p:grpSp>
          <p:nvGrpSpPr>
            <p:cNvPr id="23" name="组合 22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31" name="流程图: 联系 30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4" name="直接连接符 23"/>
            <p:cNvCxnSpPr/>
            <p:nvPr/>
          </p:nvCxnSpPr>
          <p:spPr>
            <a:xfrm>
              <a:off x="2814990" y="2124603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14990" y="2252188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20533" y="2374225"/>
              <a:ext cx="38816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联系 26"/>
            <p:cNvSpPr/>
            <p:nvPr/>
          </p:nvSpPr>
          <p:spPr>
            <a:xfrm>
              <a:off x="3325151" y="2218906"/>
              <a:ext cx="60996" cy="61016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3325151" y="2340942"/>
              <a:ext cx="60996" cy="6656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582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91879" y="2091320"/>
              <a:ext cx="60996" cy="55471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2875" y="2030304"/>
              <a:ext cx="88724" cy="116487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6568" y="4910736"/>
            <a:ext cx="2134337" cy="274026"/>
          </a:xfrm>
        </p:spPr>
        <p:txBody>
          <a:bodyPr/>
          <a:lstStyle/>
          <a:p>
            <a:pPr>
              <a:defRPr/>
            </a:pPr>
            <a:fld id="{53D58C1F-D01B-461C-A8DD-5BA1666E131D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095" y="4910736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48425" y="211008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The end~~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497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3000">
        <p:checker/>
      </p:transition>
    </mc:Choice>
    <mc:Fallback>
      <p:transition spd="slow" advClick="0" advTm="3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71" name="文本框 15"/>
          <p:cNvSpPr>
            <a:spLocks noChangeArrowheads="1"/>
          </p:cNvSpPr>
          <p:nvPr/>
        </p:nvSpPr>
        <p:spPr bwMode="auto">
          <a:xfrm>
            <a:off x="0" y="728423"/>
            <a:ext cx="8229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0" eaLnBrk="0" latinLnBrk="1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tabLst>
                <a:tab pos="1742041" algn="l"/>
              </a:tabLst>
              <a:defRPr/>
            </a:pPr>
            <a:r>
              <a:rPr lang="zh-CN" altLang="en-US" sz="2000" b="1" kern="0" dirty="0" smtClean="0">
                <a:solidFill>
                  <a:srgbClr val="000000"/>
                </a:solidFill>
                <a:latin typeface="+mn-ea"/>
                <a:ea typeface="+mn-ea"/>
              </a:rPr>
              <a:t>       虽然</a:t>
            </a:r>
            <a:r>
              <a:rPr lang="zh-CN" altLang="en-US" sz="2000" b="1" kern="0" dirty="0">
                <a:solidFill>
                  <a:srgbClr val="000000"/>
                </a:solidFill>
                <a:latin typeface="+mn-ea"/>
                <a:ea typeface="+mn-ea"/>
              </a:rPr>
              <a:t>前五章有较多的知识点，但是这里主要总结有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公式推导</a:t>
            </a:r>
            <a:r>
              <a:rPr lang="zh-CN" altLang="en-US" sz="2000" b="1" kern="0" dirty="0">
                <a:solidFill>
                  <a:srgbClr val="000000"/>
                </a:solidFill>
                <a:latin typeface="+mn-ea"/>
                <a:ea typeface="+mn-ea"/>
              </a:rPr>
              <a:t>的部分</a:t>
            </a:r>
            <a:r>
              <a:rPr lang="zh-CN" altLang="en-US" sz="2000" b="1" kern="0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endParaRPr lang="en-US" altLang="zh-CN" sz="2000" b="1" kern="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8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重点概览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7443" y="1848515"/>
            <a:ext cx="1693462" cy="469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线性回归</a:t>
            </a:r>
            <a:endParaRPr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3691434" y="1848515"/>
            <a:ext cx="1693462" cy="469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逻辑回归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485425" y="1827094"/>
            <a:ext cx="1693462" cy="4699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97443" y="3010841"/>
            <a:ext cx="1693462" cy="469900"/>
          </a:xfrm>
          <a:prstGeom prst="round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决策树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3691434" y="3010841"/>
            <a:ext cx="1693462" cy="4699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线性判别分析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6485425" y="2987765"/>
            <a:ext cx="1693462" cy="469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K-</a:t>
            </a:r>
            <a:r>
              <a:rPr lang="zh-CN" altLang="en-US" dirty="0" smtClean="0"/>
              <a:t>均值聚类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3691434" y="4173167"/>
            <a:ext cx="1693462" cy="4699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主成分分析</a:t>
            </a:r>
            <a:endParaRPr lang="zh-CN" altLang="en-US" dirty="0"/>
          </a:p>
        </p:txBody>
      </p:sp>
      <p:sp>
        <p:nvSpPr>
          <p:cNvPr id="47" name="文本框 15"/>
          <p:cNvSpPr>
            <a:spLocks noChangeArrowheads="1"/>
          </p:cNvSpPr>
          <p:nvPr/>
        </p:nvSpPr>
        <p:spPr bwMode="auto">
          <a:xfrm>
            <a:off x="0" y="1187251"/>
            <a:ext cx="822960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0" eaLnBrk="0" latinLnBrk="1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tabLst>
                <a:tab pos="1742041" algn="l"/>
              </a:tabLst>
              <a:defRPr/>
            </a:pPr>
            <a:r>
              <a:rPr lang="zh-CN" altLang="en-US" sz="2000" b="1" kern="0" dirty="0">
                <a:solidFill>
                  <a:srgbClr val="000000"/>
                </a:solidFill>
                <a:latin typeface="+mn-ea"/>
                <a:ea typeface="+mn-ea"/>
              </a:rPr>
              <a:t>基础概念可以参照之前更新的消息。</a:t>
            </a:r>
          </a:p>
        </p:txBody>
      </p:sp>
    </p:spTree>
    <p:extLst>
      <p:ext uri="{BB962C8B-B14F-4D97-AF65-F5344CB8AC3E}">
        <p14:creationId xmlns:p14="http://schemas.microsoft.com/office/powerpoint/2010/main" val="28235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3000">
        <p:circle/>
      </p:transition>
    </mc:Choice>
    <mc:Fallback>
      <p:transition spd="slow" advClick="0" advTm="1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线性回归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6" name="矩形 6"/>
          <p:cNvSpPr>
            <a:spLocks noChangeArrowheads="1"/>
          </p:cNvSpPr>
          <p:nvPr/>
        </p:nvSpPr>
        <p:spPr bwMode="auto">
          <a:xfrm>
            <a:off x="1944189" y="762898"/>
            <a:ext cx="6818312" cy="1332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78" name="矩形 2"/>
          <p:cNvSpPr>
            <a:spLocks noChangeAspect="1" noChangeArrowheads="1"/>
          </p:cNvSpPr>
          <p:nvPr/>
        </p:nvSpPr>
        <p:spPr bwMode="auto">
          <a:xfrm>
            <a:off x="459527" y="762898"/>
            <a:ext cx="1332000" cy="1332000"/>
          </a:xfrm>
          <a:prstGeom prst="rect">
            <a:avLst/>
          </a:prstGeom>
          <a:solidFill>
            <a:srgbClr val="519C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rPr>
              <a:t>学习算法</a:t>
            </a:r>
          </a:p>
        </p:txBody>
      </p:sp>
      <p:sp>
        <p:nvSpPr>
          <p:cNvPr id="79" name="文本框 15"/>
          <p:cNvSpPr>
            <a:spLocks noChangeArrowheads="1"/>
          </p:cNvSpPr>
          <p:nvPr/>
        </p:nvSpPr>
        <p:spPr bwMode="auto">
          <a:xfrm>
            <a:off x="1944189" y="768125"/>
            <a:ext cx="6818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任务：建立一个系统，根据输入可以预测</a:t>
            </a: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输出（实数）；</a:t>
            </a:r>
            <a:endParaRPr lang="zh-CN" altLang="en-US" sz="16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经验：输入特征与真实输出；</a:t>
            </a:r>
            <a:endParaRPr lang="en-US" altLang="zh-CN" sz="16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性能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度量</a:t>
            </a:r>
            <a:r>
              <a:rPr lang="en-US" altLang="zh-CN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（最小二乘法）：最小化均方误差（经验误差）。</a:t>
            </a:r>
            <a:endParaRPr lang="en-US" altLang="zh-CN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83582"/>
              </p:ext>
            </p:extLst>
          </p:nvPr>
        </p:nvGraphicFramePr>
        <p:xfrm>
          <a:off x="1696686" y="2146300"/>
          <a:ext cx="4932714" cy="27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47" name="Equation" r:id="rId4" imgW="3949700" imgH="2222500" progId="Equation.DSMT4">
                  <p:embed/>
                </p:oleObj>
              </mc:Choice>
              <mc:Fallback>
                <p:oleObj name="Equation" r:id="rId4" imgW="3949700" imgH="2222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686" y="2146300"/>
                        <a:ext cx="4932714" cy="2781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/>
          <p:cNvCxnSpPr>
            <a:endCxn id="21" idx="1"/>
          </p:cNvCxnSpPr>
          <p:nvPr/>
        </p:nvCxnSpPr>
        <p:spPr>
          <a:xfrm flipV="1">
            <a:off x="4752474" y="4578308"/>
            <a:ext cx="1012990" cy="174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765464" y="4319337"/>
            <a:ext cx="2127250" cy="51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  <a:spcBef>
                <a:spcPts val="250"/>
              </a:spcBef>
              <a:spcAft>
                <a:spcPts val="0"/>
              </a:spcAft>
            </a:pPr>
            <a:r>
              <a:rPr lang="zh-CN" sz="1600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正规方程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  <a:p>
            <a:pPr indent="127000" algn="ctr">
              <a:lnSpc>
                <a:spcPts val="1200"/>
              </a:lnSpc>
              <a:spcBef>
                <a:spcPts val="250"/>
              </a:spcBef>
              <a:spcAft>
                <a:spcPts val="0"/>
              </a:spcAft>
            </a:pPr>
            <a:r>
              <a:rPr lang="zh-CN" sz="1600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（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normal equation</a:t>
            </a:r>
            <a:r>
              <a:rPr lang="zh-CN" sz="1600" kern="100" dirty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）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28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:pull dir="r"/>
      </p:transition>
    </mc:Choice>
    <mc:Fallback>
      <p:transition spd="slow" advClick="0" advTm="15000"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79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线性回归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6" name="矩形 6"/>
          <p:cNvSpPr>
            <a:spLocks noChangeArrowheads="1"/>
          </p:cNvSpPr>
          <p:nvPr/>
        </p:nvSpPr>
        <p:spPr bwMode="auto">
          <a:xfrm>
            <a:off x="1944189" y="762898"/>
            <a:ext cx="6818312" cy="1332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78" name="矩形 2"/>
          <p:cNvSpPr>
            <a:spLocks noChangeAspect="1" noChangeArrowheads="1"/>
          </p:cNvSpPr>
          <p:nvPr/>
        </p:nvSpPr>
        <p:spPr bwMode="auto">
          <a:xfrm>
            <a:off x="459527" y="762898"/>
            <a:ext cx="1332000" cy="1332000"/>
          </a:xfrm>
          <a:prstGeom prst="rect">
            <a:avLst/>
          </a:prstGeom>
          <a:solidFill>
            <a:srgbClr val="519C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rPr>
              <a:t>学习算法</a:t>
            </a:r>
          </a:p>
        </p:txBody>
      </p:sp>
      <p:sp>
        <p:nvSpPr>
          <p:cNvPr id="79" name="文本框 15"/>
          <p:cNvSpPr>
            <a:spLocks noChangeArrowheads="1"/>
          </p:cNvSpPr>
          <p:nvPr/>
        </p:nvSpPr>
        <p:spPr bwMode="auto">
          <a:xfrm>
            <a:off x="1944189" y="768125"/>
            <a:ext cx="6818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任务：建立一个系统，根据输入可以预测输出（实数）；</a:t>
            </a: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经验：输入特征与真实输出；</a:t>
            </a:r>
            <a:endParaRPr lang="en-US" altLang="zh-CN" sz="16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性能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度量</a:t>
            </a:r>
            <a:r>
              <a:rPr lang="en-US" altLang="zh-CN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（岭回归）：最小化结构误差。</a:t>
            </a:r>
            <a:endParaRPr lang="en-US" altLang="zh-CN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217951"/>
              </p:ext>
            </p:extLst>
          </p:nvPr>
        </p:nvGraphicFramePr>
        <p:xfrm>
          <a:off x="3611592" y="2227532"/>
          <a:ext cx="1936614" cy="39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9" name="Equation" r:id="rId4" imgW="1358900" imgH="279400" progId="Equation.DSMT4">
                  <p:embed/>
                </p:oleObj>
              </mc:Choice>
              <mc:Fallback>
                <p:oleObj name="Equation" r:id="rId4" imgW="13589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92" y="2227532"/>
                        <a:ext cx="1936614" cy="392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58436" y="250719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对其进行求导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958645"/>
              </p:ext>
            </p:extLst>
          </p:nvPr>
        </p:nvGraphicFramePr>
        <p:xfrm>
          <a:off x="3223380" y="3060053"/>
          <a:ext cx="2713038" cy="137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70" name="Equation" r:id="rId6" imgW="1752600" imgH="889000" progId="Equation.DSMT4">
                  <p:embed/>
                </p:oleObj>
              </mc:Choice>
              <mc:Fallback>
                <p:oleObj name="Equation" r:id="rId6" imgW="1752600" imgH="889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380" y="3060053"/>
                        <a:ext cx="2713038" cy="13785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/>
          <p:cNvCxnSpPr>
            <a:endCxn id="25" idx="1"/>
          </p:cNvCxnSpPr>
          <p:nvPr/>
        </p:nvCxnSpPr>
        <p:spPr>
          <a:xfrm flipV="1">
            <a:off x="5400174" y="4083008"/>
            <a:ext cx="1012990" cy="174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413164" y="3824037"/>
            <a:ext cx="2127250" cy="51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  <a:spcBef>
                <a:spcPts val="250"/>
              </a:spcBef>
              <a:spcAft>
                <a:spcPts val="0"/>
              </a:spcAft>
            </a:pPr>
            <a:r>
              <a:rPr lang="zh-CN" altLang="en-US" sz="1600" kern="100" dirty="0" smtClean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最小范数解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62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79" grpId="0"/>
      <p:bldP spid="8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线性回归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6" name="矩形 6"/>
          <p:cNvSpPr>
            <a:spLocks noChangeArrowheads="1"/>
          </p:cNvSpPr>
          <p:nvPr/>
        </p:nvSpPr>
        <p:spPr bwMode="auto">
          <a:xfrm>
            <a:off x="1944189" y="762898"/>
            <a:ext cx="6818312" cy="1332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78" name="矩形 2"/>
          <p:cNvSpPr>
            <a:spLocks noChangeAspect="1" noChangeArrowheads="1"/>
          </p:cNvSpPr>
          <p:nvPr/>
        </p:nvSpPr>
        <p:spPr bwMode="auto">
          <a:xfrm>
            <a:off x="459527" y="762898"/>
            <a:ext cx="1332000" cy="1332000"/>
          </a:xfrm>
          <a:prstGeom prst="rect">
            <a:avLst/>
          </a:prstGeom>
          <a:solidFill>
            <a:srgbClr val="519C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rPr>
              <a:t>学习算法</a:t>
            </a:r>
          </a:p>
        </p:txBody>
      </p:sp>
      <p:sp>
        <p:nvSpPr>
          <p:cNvPr id="79" name="文本框 15"/>
          <p:cNvSpPr>
            <a:spLocks noChangeArrowheads="1"/>
          </p:cNvSpPr>
          <p:nvPr/>
        </p:nvSpPr>
        <p:spPr bwMode="auto">
          <a:xfrm>
            <a:off x="1944189" y="768125"/>
            <a:ext cx="6818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任务：建立一个系统，根据输入可以预测输出（实数）；</a:t>
            </a: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经验：输入特征与真实输出；</a:t>
            </a:r>
            <a:endParaRPr lang="en-US" altLang="zh-CN" sz="16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性能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度量</a:t>
            </a:r>
            <a:r>
              <a:rPr lang="en-US" altLang="zh-CN" sz="1600" b="1" kern="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（最大似然估计）：最大化似然函数。</a:t>
            </a:r>
            <a:endParaRPr lang="en-US" altLang="zh-CN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24" name="直接箭头连接符 23"/>
          <p:cNvCxnSpPr>
            <a:stCxn id="6" idx="0"/>
            <a:endCxn id="25" idx="1"/>
          </p:cNvCxnSpPr>
          <p:nvPr/>
        </p:nvCxnSpPr>
        <p:spPr>
          <a:xfrm flipV="1">
            <a:off x="6326404" y="2690928"/>
            <a:ext cx="427762" cy="9431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54166" y="2431957"/>
            <a:ext cx="2226238" cy="51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 smtClean="0"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等价于最小化均方误差</a:t>
            </a:r>
            <a:endParaRPr lang="zh-CN" sz="1600" kern="100" dirty="0">
              <a:effectLst/>
              <a:latin typeface="+mn-ea"/>
              <a:cs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29279"/>
              </p:ext>
            </p:extLst>
          </p:nvPr>
        </p:nvGraphicFramePr>
        <p:xfrm>
          <a:off x="1982027" y="2231622"/>
          <a:ext cx="5214128" cy="251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89" name="Equation" r:id="rId4" imgW="3403600" imgH="1638300" progId="Equation.DSMT4">
                  <p:embed/>
                </p:oleObj>
              </mc:Choice>
              <mc:Fallback>
                <p:oleObj name="Equation" r:id="rId4" imgW="3403600" imgH="1638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027" y="2231622"/>
                        <a:ext cx="5214128" cy="2512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>
          <a:xfrm>
            <a:off x="5465845" y="3634072"/>
            <a:ext cx="1721117" cy="1217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1000"/>
    </mc:Choice>
    <mc:Fallback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79" grpId="0"/>
      <p:bldP spid="2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itchFamily="34" charset="-122"/>
              </a:rPr>
              <a:t>逻辑</a:t>
            </a:r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66" name="矩形 6"/>
          <p:cNvSpPr>
            <a:spLocks noChangeArrowheads="1"/>
          </p:cNvSpPr>
          <p:nvPr/>
        </p:nvSpPr>
        <p:spPr bwMode="auto">
          <a:xfrm>
            <a:off x="1944189" y="762898"/>
            <a:ext cx="6818312" cy="1332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78" name="矩形 2"/>
          <p:cNvSpPr>
            <a:spLocks noChangeAspect="1" noChangeArrowheads="1"/>
          </p:cNvSpPr>
          <p:nvPr/>
        </p:nvSpPr>
        <p:spPr bwMode="auto">
          <a:xfrm>
            <a:off x="459527" y="762898"/>
            <a:ext cx="1332000" cy="1332000"/>
          </a:xfrm>
          <a:prstGeom prst="rect">
            <a:avLst/>
          </a:prstGeom>
          <a:solidFill>
            <a:srgbClr val="519C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+mn-ea"/>
                <a:ea typeface="+mn-ea"/>
                <a:sym typeface="宋体" pitchFamily="2" charset="-122"/>
              </a:rPr>
              <a:t>学习算法</a:t>
            </a:r>
            <a:endParaRPr lang="zh-CN" altLang="zh-CN" dirty="0">
              <a:solidFill>
                <a:srgbClr val="FFFFFF"/>
              </a:solidFill>
              <a:latin typeface="+mn-ea"/>
              <a:ea typeface="+mn-ea"/>
              <a:sym typeface="宋体" pitchFamily="2" charset="-122"/>
            </a:endParaRPr>
          </a:p>
        </p:txBody>
      </p:sp>
      <p:sp>
        <p:nvSpPr>
          <p:cNvPr id="79" name="文本框 15"/>
          <p:cNvSpPr>
            <a:spLocks noChangeArrowheads="1"/>
          </p:cNvSpPr>
          <p:nvPr/>
        </p:nvSpPr>
        <p:spPr bwMode="auto">
          <a:xfrm>
            <a:off x="1944189" y="768125"/>
            <a:ext cx="6818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+mn-ea"/>
                <a:ea typeface="+mn-ea"/>
              </a:rPr>
              <a:t>任务：建立一个系统，根据输入可以</a:t>
            </a: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预测类别（概率）；</a:t>
            </a:r>
            <a:endParaRPr lang="zh-CN" altLang="en-US" sz="1600" b="1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+mn-ea"/>
                <a:ea typeface="+mn-ea"/>
              </a:rPr>
              <a:t>经验：输入特征与真实类别；</a:t>
            </a:r>
            <a:endParaRPr lang="en-US" altLang="zh-CN" sz="1600" b="1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0" lvl="1" indent="-302963">
              <a:lnSpc>
                <a:spcPct val="150000"/>
              </a:lnSpc>
              <a:spcBef>
                <a:spcPct val="25000"/>
              </a:spcBef>
              <a:buClr>
                <a:schemeClr val="accent1"/>
              </a:buClr>
              <a:buSzPct val="80000"/>
              <a:buFont typeface="Wingdings 3" pitchFamily="18" charset="2"/>
              <a:buChar char=""/>
              <a:tabLst>
                <a:tab pos="1742041" algn="l"/>
              </a:tabLst>
              <a:defRPr/>
            </a:pPr>
            <a:r>
              <a:rPr lang="zh-CN" altLang="en-US" sz="1600" b="1" kern="0" dirty="0">
                <a:solidFill>
                  <a:srgbClr val="FF0000"/>
                </a:solidFill>
                <a:latin typeface="+mn-ea"/>
                <a:ea typeface="+mn-ea"/>
              </a:rPr>
              <a:t>性能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+mn-ea"/>
                <a:ea typeface="+mn-ea"/>
              </a:rPr>
              <a:t>度量：交叉熵损失函数。</a:t>
            </a:r>
            <a:endParaRPr lang="en-US" altLang="zh-CN" sz="1600" b="1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066711"/>
              </p:ext>
            </p:extLst>
          </p:nvPr>
        </p:nvGraphicFramePr>
        <p:xfrm>
          <a:off x="3000888" y="2220035"/>
          <a:ext cx="2347901" cy="36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9" name="Equation" r:id="rId4" imgW="1473200" imgH="228600" progId="Equation.DSMT4">
                  <p:embed/>
                </p:oleObj>
              </mc:Choice>
              <mc:Fallback>
                <p:oleObj name="Equation" r:id="rId4" imgW="14732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888" y="2220035"/>
                        <a:ext cx="2347901" cy="3635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459399" y="225420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标签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的条件概率分布：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465996"/>
              </p:ext>
            </p:extLst>
          </p:nvPr>
        </p:nvGraphicFramePr>
        <p:xfrm>
          <a:off x="1303815" y="3110698"/>
          <a:ext cx="6552167" cy="1429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80" name="Equation" r:id="rId6" imgW="4102100" imgH="889000" progId="Equation.DSMT4">
                  <p:embed/>
                </p:oleObj>
              </mc:Choice>
              <mc:Fallback>
                <p:oleObj name="Equation" r:id="rId6" imgW="4102100" imgH="8890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815" y="3110698"/>
                        <a:ext cx="6552167" cy="14290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/>
          <p:nvPr/>
        </p:nvSpPr>
        <p:spPr>
          <a:xfrm>
            <a:off x="472481" y="27584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所以有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52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2000">
        <p:circle/>
      </p:transition>
    </mc:Choice>
    <mc:Fallback>
      <p:transition spd="slow" advClick="0" advTm="1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8" grpId="0" animBg="1"/>
      <p:bldP spid="79" grpId="0"/>
      <p:bldP spid="2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itchFamily="34" charset="-122"/>
              </a:rPr>
              <a:t>逻辑</a:t>
            </a:r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7207" y="690098"/>
            <a:ext cx="9009198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为了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表示方便，将权值向量和输入向量进行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扩充，                                                   ，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则有：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81832"/>
              </p:ext>
            </p:extLst>
          </p:nvPr>
        </p:nvGraphicFramePr>
        <p:xfrm>
          <a:off x="5454417" y="669379"/>
          <a:ext cx="3605359" cy="4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88" name="Equation" r:id="rId4" imgW="2578100" imgH="304800" progId="Equation.DSMT4">
                  <p:embed/>
                </p:oleObj>
              </mc:Choice>
              <mc:Fallback>
                <p:oleObj name="Equation" r:id="rId4" imgW="2578100" imgH="304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417" y="669379"/>
                        <a:ext cx="3605359" cy="425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973468"/>
              </p:ext>
            </p:extLst>
          </p:nvPr>
        </p:nvGraphicFramePr>
        <p:xfrm>
          <a:off x="3081301" y="1107075"/>
          <a:ext cx="3621009" cy="128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89" name="Equation" r:id="rId6" imgW="2451100" imgH="863600" progId="Equation.DSMT4">
                  <p:embed/>
                </p:oleObj>
              </mc:Choice>
              <mc:Fallback>
                <p:oleObj name="Equation" r:id="rId6" imgW="2451100" imgH="863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01" y="1107075"/>
                        <a:ext cx="3621009" cy="1282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/>
          <p:nvPr/>
        </p:nvSpPr>
        <p:spPr>
          <a:xfrm>
            <a:off x="383196" y="2265652"/>
            <a:ext cx="6878806" cy="11172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可以应用极大似然估计法估计模型参数，从而得到逻辑回归模型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似然函数为：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627619"/>
              </p:ext>
            </p:extLst>
          </p:nvPr>
        </p:nvGraphicFramePr>
        <p:xfrm>
          <a:off x="1869318" y="2656225"/>
          <a:ext cx="2089240" cy="57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90" name="Equation" r:id="rId8" imgW="1689100" imgH="457200" progId="Equation.DSMT4">
                  <p:embed/>
                </p:oleObj>
              </mc:Choice>
              <mc:Fallback>
                <p:oleObj name="Equation" r:id="rId8" imgW="1689100" imgH="457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9318" y="2656225"/>
                        <a:ext cx="2089240" cy="578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72758" y="3395080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对数似然函数为：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197080"/>
              </p:ext>
            </p:extLst>
          </p:nvPr>
        </p:nvGraphicFramePr>
        <p:xfrm>
          <a:off x="2728370" y="3194281"/>
          <a:ext cx="3687260" cy="174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91" name="Equation" r:id="rId10" imgW="2946400" imgH="1397000" progId="Equation.DSMT4">
                  <p:embed/>
                </p:oleObj>
              </mc:Choice>
              <mc:Fallback>
                <p:oleObj name="Equation" r:id="rId10" imgW="2946400" imgH="1397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370" y="3194281"/>
                        <a:ext cx="3687260" cy="1748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1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7"/>
          <p:cNvGrpSpPr>
            <a:grpSpLocks/>
          </p:cNvGrpSpPr>
          <p:nvPr/>
        </p:nvGrpSpPr>
        <p:grpSpPr bwMode="auto">
          <a:xfrm>
            <a:off x="-1580" y="-11025"/>
            <a:ext cx="9167698" cy="5154525"/>
            <a:chOff x="-2381" y="-10990"/>
            <a:chExt cx="9212810" cy="5196172"/>
          </a:xfrm>
        </p:grpSpPr>
        <p:grpSp>
          <p:nvGrpSpPr>
            <p:cNvPr id="16391" name="组合 8"/>
            <p:cNvGrpSpPr>
              <a:grpSpLocks/>
            </p:cNvGrpSpPr>
            <p:nvPr/>
          </p:nvGrpSpPr>
          <p:grpSpPr bwMode="auto">
            <a:xfrm>
              <a:off x="-2381" y="-10990"/>
              <a:ext cx="9211223" cy="708065"/>
              <a:chOff x="-2381" y="-10990"/>
              <a:chExt cx="9211223" cy="70806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793" y="-10990"/>
                <a:ext cx="9209635" cy="693776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-2381" y="697075"/>
                <a:ext cx="9211223" cy="0"/>
              </a:xfrm>
              <a:prstGeom prst="line">
                <a:avLst/>
              </a:prstGeom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9"/>
            <p:cNvGrpSpPr>
              <a:grpSpLocks/>
            </p:cNvGrpSpPr>
            <p:nvPr/>
          </p:nvGrpSpPr>
          <p:grpSpPr bwMode="auto">
            <a:xfrm>
              <a:off x="-2381" y="4969270"/>
              <a:ext cx="9212810" cy="215912"/>
              <a:chOff x="-2381" y="4969270"/>
              <a:chExt cx="9212810" cy="2159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2381" y="4981971"/>
                <a:ext cx="9208048" cy="203211"/>
              </a:xfrm>
              <a:prstGeom prst="rect">
                <a:avLst/>
              </a:prstGeom>
              <a:solidFill>
                <a:srgbClr val="0A3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582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-793" y="4969270"/>
                <a:ext cx="9211222" cy="0"/>
              </a:xfrm>
              <a:prstGeom prst="line">
                <a:avLst/>
              </a:prstGeom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6568" y="4903177"/>
            <a:ext cx="2134337" cy="274026"/>
          </a:xfrm>
        </p:spPr>
        <p:txBody>
          <a:bodyPr/>
          <a:lstStyle/>
          <a:p>
            <a:pPr>
              <a:defRPr/>
            </a:pPr>
            <a:fld id="{E80CF301-DE39-46BC-8411-4F1E4D2CF9DB}" type="datetime1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095" y="4903177"/>
            <a:ext cx="2134338" cy="274026"/>
          </a:xfrm>
        </p:spPr>
        <p:txBody>
          <a:bodyPr/>
          <a:lstStyle/>
          <a:p>
            <a:pPr>
              <a:defRPr/>
            </a:pPr>
            <a:fld id="{7939798E-2EF9-49FE-A835-10BC481AFA2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286" y="75594"/>
            <a:ext cx="2744976" cy="49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891" tIns="45446" rIns="90891" bIns="45446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itchFamily="34" charset="-122"/>
              </a:rPr>
              <a:t>逻辑</a:t>
            </a:r>
            <a:r>
              <a:rPr lang="zh-CN" altLang="en-US" sz="2600" dirty="0" smtClean="0">
                <a:solidFill>
                  <a:srgbClr val="FFFFFF"/>
                </a:solidFill>
                <a:ea typeface="微软雅黑" pitchFamily="34" charset="-122"/>
              </a:rPr>
              <a:t>回归</a:t>
            </a:r>
            <a:endParaRPr lang="zh-CN" altLang="en-US" sz="2600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7207" y="690098"/>
            <a:ext cx="39228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对其进行求极大值，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得到    的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估计值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3196" y="2992160"/>
            <a:ext cx="38779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所以有如下梯度下降法的迭代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公式：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843000"/>
              </p:ext>
            </p:extLst>
          </p:nvPr>
        </p:nvGraphicFramePr>
        <p:xfrm>
          <a:off x="3042483" y="818604"/>
          <a:ext cx="236238" cy="320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4" name="Equation" r:id="rId4" imgW="126725" imgH="177415" progId="Equation.DSMT4">
                  <p:embed/>
                </p:oleObj>
              </mc:Choice>
              <mc:Fallback>
                <p:oleObj name="Equation" r:id="rId4" imgW="126725" imgH="17741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2483" y="818604"/>
                        <a:ext cx="236238" cy="320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779799"/>
              </p:ext>
            </p:extLst>
          </p:nvPr>
        </p:nvGraphicFramePr>
        <p:xfrm>
          <a:off x="2566850" y="1389240"/>
          <a:ext cx="4010301" cy="838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5" name="Equation" r:id="rId6" imgW="2324100" imgH="482600" progId="Equation.DSMT4">
                  <p:embed/>
                </p:oleObj>
              </mc:Choice>
              <mc:Fallback>
                <p:oleObj name="Equation" r:id="rId6" imgW="2324100" imgH="482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850" y="1389240"/>
                        <a:ext cx="4010301" cy="8382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74846"/>
              </p:ext>
            </p:extLst>
          </p:nvPr>
        </p:nvGraphicFramePr>
        <p:xfrm>
          <a:off x="2730302" y="3583099"/>
          <a:ext cx="3699194" cy="73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6" name="Equation" r:id="rId8" imgW="2159000" imgH="431800" progId="Equation.DSMT4">
                  <p:embed/>
                </p:oleObj>
              </mc:Choice>
              <mc:Fallback>
                <p:oleObj name="Equation" r:id="rId8" imgW="2159000" imgH="431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02" y="3583099"/>
                        <a:ext cx="3699194" cy="733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32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1000"/>
    </mc:Choice>
    <mc:Fallback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30103</TotalTime>
  <Words>600</Words>
  <Application>Microsoft Office PowerPoint</Application>
  <PresentationFormat>全屏显示(16:9)</PresentationFormat>
  <Paragraphs>149</Paragraphs>
  <Slides>20</Slides>
  <Notes>10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华文新魏</vt:lpstr>
      <vt:lpstr>宋体</vt:lpstr>
      <vt:lpstr>微软雅黑</vt:lpstr>
      <vt:lpstr>Arial</vt:lpstr>
      <vt:lpstr>Calibri</vt:lpstr>
      <vt:lpstr>Comic Sans MS</vt:lpstr>
      <vt:lpstr>Times New Roman</vt:lpstr>
      <vt:lpstr>Wingdings</vt:lpstr>
      <vt:lpstr>Wingdings 3</vt:lpstr>
      <vt:lpstr>Office 主题</vt:lpstr>
      <vt:lpstr>Equation</vt:lpstr>
      <vt:lpstr>MathType 6.0 Equation</vt:lpstr>
      <vt:lpstr>《深度学习》花书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114</dc:creator>
  <cp:lastModifiedBy>user</cp:lastModifiedBy>
  <cp:revision>2366</cp:revision>
  <dcterms:created xsi:type="dcterms:W3CDTF">2014-04-16T11:55:53Z</dcterms:created>
  <dcterms:modified xsi:type="dcterms:W3CDTF">2019-08-18T09:18:03Z</dcterms:modified>
</cp:coreProperties>
</file>